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5"/>
  </p:notesMasterIdLst>
  <p:sldIdLst>
    <p:sldId id="256" r:id="rId2"/>
    <p:sldId id="257" r:id="rId3"/>
    <p:sldId id="266" r:id="rId4"/>
    <p:sldId id="267" r:id="rId5"/>
    <p:sldId id="268" r:id="rId6"/>
    <p:sldId id="269" r:id="rId7"/>
    <p:sldId id="282" r:id="rId8"/>
    <p:sldId id="283" r:id="rId9"/>
    <p:sldId id="284" r:id="rId10"/>
    <p:sldId id="286" r:id="rId11"/>
    <p:sldId id="270" r:id="rId12"/>
    <p:sldId id="291" r:id="rId13"/>
    <p:sldId id="292" r:id="rId14"/>
    <p:sldId id="271" r:id="rId15"/>
    <p:sldId id="285" r:id="rId16"/>
    <p:sldId id="272" r:id="rId17"/>
    <p:sldId id="273" r:id="rId18"/>
    <p:sldId id="287" r:id="rId19"/>
    <p:sldId id="293" r:id="rId20"/>
    <p:sldId id="274" r:id="rId21"/>
    <p:sldId id="275" r:id="rId22"/>
    <p:sldId id="276" r:id="rId23"/>
    <p:sldId id="277" r:id="rId24"/>
    <p:sldId id="288" r:id="rId25"/>
    <p:sldId id="289" r:id="rId26"/>
    <p:sldId id="290" r:id="rId27"/>
    <p:sldId id="278" r:id="rId28"/>
    <p:sldId id="279" r:id="rId29"/>
    <p:sldId id="280" r:id="rId30"/>
    <p:sldId id="281" r:id="rId31"/>
    <p:sldId id="294" r:id="rId32"/>
    <p:sldId id="295" r:id="rId33"/>
    <p:sldId id="296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8" autoAdjust="0"/>
    <p:restoredTop sz="86420" autoAdjust="0"/>
  </p:normalViewPr>
  <p:slideViewPr>
    <p:cSldViewPr>
      <p:cViewPr varScale="1">
        <p:scale>
          <a:sx n="83" d="100"/>
          <a:sy n="83" d="100"/>
        </p:scale>
        <p:origin x="97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12CAFA-B455-4A2D-9F2F-67B5E59157F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2CAFA-B455-4A2D-9F2F-67B5E59157FF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565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white">
            <a:xfrm>
              <a:off x="0" y="720"/>
              <a:ext cx="5760" cy="864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white">
            <a:xfrm>
              <a:off x="0" y="4080"/>
              <a:ext cx="5760" cy="24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pic>
          <p:nvPicPr>
            <p:cNvPr id="7" name="Picture 5" descr="URBBANN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24" t="8493" r="35922"/>
            <a:stretch>
              <a:fillRect/>
            </a:stretch>
          </p:blipFill>
          <p:spPr bwMode="ltGray">
            <a:xfrm>
              <a:off x="0" y="0"/>
              <a:ext cx="5760" cy="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4384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90231C9-EF9C-4B26-87A7-703097C68C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9299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B98EC3-1FCD-4F17-98AA-FD1E4DD455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507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3031A6-F151-46B8-A43B-AD2D49F641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0107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5EF0B6-A88C-4713-B107-7432BE00EE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9762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FA0ACA-3468-43A3-A799-EA01DD214F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0676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58A202-FE2E-415E-B58E-1F1E27AC01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4827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F2808C-ADB7-486B-B49E-D26D319264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6687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8A2F36-5B71-4D2E-B17A-55B53DACC5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1368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F32412-1817-4EE6-B954-A037D8BA58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869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FE204-648A-407A-B057-6856D3FA66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1028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533400"/>
            <a:ext cx="1943100" cy="5562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5676900" cy="5562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A2136A-4B51-4BCE-B5EB-21D3C42477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3503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637597-6309-409B-BD43-3C62641289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4278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075" name="Rectangle 3"/>
            <p:cNvSpPr>
              <a:spLocks noChangeArrowheads="1"/>
            </p:cNvSpPr>
            <p:nvPr/>
          </p:nvSpPr>
          <p:spPr bwMode="white">
            <a:xfrm>
              <a:off x="0" y="0"/>
              <a:ext cx="5760" cy="1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3076" name="Rectangle 4"/>
            <p:cNvSpPr>
              <a:spLocks noChangeArrowheads="1"/>
            </p:cNvSpPr>
            <p:nvPr/>
          </p:nvSpPr>
          <p:spPr bwMode="white">
            <a:xfrm>
              <a:off x="0" y="4080"/>
              <a:ext cx="5760" cy="24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pic>
          <p:nvPicPr>
            <p:cNvPr id="1034" name="Picture 5" descr="URBBANND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667"/>
            <a:stretch>
              <a:fillRect/>
            </a:stretch>
          </p:blipFill>
          <p:spPr bwMode="ltGray">
            <a:xfrm>
              <a:off x="0" y="0"/>
              <a:ext cx="576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33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 Narrow" panose="020B0606020202030204" pitchFamily="34" charset="0"/>
              </a:defRPr>
            </a:lvl1pPr>
          </a:lstStyle>
          <a:p>
            <a:fld id="{2563A67F-B69B-4D8A-9C7F-942AA6852E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Ü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30000"/>
        <a:buBlip>
          <a:blip r:embed="rId15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w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15000"/>
        <a:buBlip>
          <a:blip r:embed="rId15"/>
        </a:buBlip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5"/>
        </a:buBlip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5"/>
        </a:buBlip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5"/>
        </a:buBlip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115000"/>
        <a:buBlip>
          <a:blip r:embed="rId15"/>
        </a:buBlip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Middle Eastern and North African Visual Arts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 Overview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Major Visual Arts of the Middle East and North Africa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Architecture</a:t>
            </a:r>
          </a:p>
          <a:p>
            <a:pPr eaLnBrk="1" hangingPunct="1"/>
            <a:r>
              <a:rPr lang="en-US" altLang="en-US"/>
              <a:t>Sculpture</a:t>
            </a:r>
          </a:p>
          <a:p>
            <a:pPr eaLnBrk="1" hangingPunct="1"/>
            <a:r>
              <a:rPr lang="en-US" altLang="en-US"/>
              <a:t>Painting</a:t>
            </a:r>
          </a:p>
          <a:p>
            <a:pPr eaLnBrk="1" hangingPunct="1"/>
            <a:r>
              <a:rPr lang="en-US" altLang="en-US"/>
              <a:t>Calligraphy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Mesopotamian Architecture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Work: Ziggurat of Ur</a:t>
            </a:r>
          </a:p>
          <a:p>
            <a:pPr eaLnBrk="1" hangingPunct="1"/>
            <a:r>
              <a:rPr lang="en-US" altLang="en-US" sz="2800"/>
              <a:t>Source Culture: Sumer</a:t>
            </a:r>
          </a:p>
        </p:txBody>
      </p:sp>
      <p:pic>
        <p:nvPicPr>
          <p:cNvPr id="5125" name="Picture 5" descr="im_ziggurat_of_ur_m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722563"/>
            <a:ext cx="3810000" cy="2632075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Mesopotamian Architecture (continued)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Work: Ishtar Gate</a:t>
            </a:r>
          </a:p>
          <a:p>
            <a:pPr eaLnBrk="1" hangingPunct="1"/>
            <a:r>
              <a:rPr lang="en-US" altLang="en-US" sz="2800"/>
              <a:t>Source Culture: Babylonia</a:t>
            </a:r>
          </a:p>
        </p:txBody>
      </p:sp>
      <p:pic>
        <p:nvPicPr>
          <p:cNvPr id="6149" name="Picture 5" descr="ishtargate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3950" y="1981200"/>
            <a:ext cx="3236913" cy="4114800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Mesopotamian Architecture (continued)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Work: Palace of Darius and Xerxes at Persepolis</a:t>
            </a:r>
          </a:p>
          <a:p>
            <a:pPr eaLnBrk="1" hangingPunct="1"/>
            <a:r>
              <a:rPr lang="en-US" altLang="en-US" sz="2800"/>
              <a:t>Source Culture: Persia</a:t>
            </a:r>
          </a:p>
        </p:txBody>
      </p:sp>
      <p:pic>
        <p:nvPicPr>
          <p:cNvPr id="7173" name="Picture 5" descr="persepolis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767013"/>
            <a:ext cx="3810000" cy="2543175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Mesopotamian Sculpture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Work: Standard of Ur</a:t>
            </a:r>
          </a:p>
          <a:p>
            <a:pPr eaLnBrk="1" hangingPunct="1"/>
            <a:r>
              <a:rPr lang="en-US" altLang="en-US" sz="2800"/>
              <a:t>Source Culture: Sumer</a:t>
            </a:r>
          </a:p>
        </p:txBody>
      </p:sp>
      <p:pic>
        <p:nvPicPr>
          <p:cNvPr id="8197" name="Picture 5" descr="standardofu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101850"/>
            <a:ext cx="3810000" cy="3871913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Mesopotamian Sculpture (continued)</a:t>
            </a:r>
          </a:p>
        </p:txBody>
      </p:sp>
      <p:sp>
        <p:nvSpPr>
          <p:cNvPr id="9219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Work:  Victory Stele of Naram-Sin</a:t>
            </a:r>
          </a:p>
          <a:p>
            <a:pPr eaLnBrk="1" hangingPunct="1"/>
            <a:r>
              <a:rPr lang="en-US" altLang="en-US"/>
              <a:t>Source Culture: Akkad</a:t>
            </a:r>
          </a:p>
        </p:txBody>
      </p:sp>
      <p:pic>
        <p:nvPicPr>
          <p:cNvPr id="9220" name="Content Placeholder 7" descr="victorystele_amiet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78488" y="2701925"/>
            <a:ext cx="1749425" cy="267335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Mesopotamian Sculpture (continued)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Work: Ashurnasirpal II Killing Lions</a:t>
            </a:r>
          </a:p>
          <a:p>
            <a:pPr eaLnBrk="1" hangingPunct="1"/>
            <a:r>
              <a:rPr lang="en-US" altLang="en-US"/>
              <a:t>Source Culture: Assyria</a:t>
            </a:r>
          </a:p>
        </p:txBody>
      </p:sp>
      <p:pic>
        <p:nvPicPr>
          <p:cNvPr id="10244" name="Content Placeholder 5" descr="ahh_relief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3265488"/>
            <a:ext cx="3810000" cy="154622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Mesopotamian Sculpture (continued)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Work: Human-Headed Winged Lion</a:t>
            </a:r>
          </a:p>
          <a:p>
            <a:pPr eaLnBrk="1" hangingPunct="1"/>
            <a:r>
              <a:rPr lang="en-US" altLang="en-US"/>
              <a:t>Source Culture: Assyria</a:t>
            </a:r>
          </a:p>
        </p:txBody>
      </p:sp>
      <p:pic>
        <p:nvPicPr>
          <p:cNvPr id="11268" name="Content Placeholder 5" descr="an32_143_1-_2_R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8800" y="2746375"/>
            <a:ext cx="1828800" cy="2584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Egyptian Architecture</a:t>
            </a:r>
          </a:p>
        </p:txBody>
      </p:sp>
      <p:sp>
        <p:nvSpPr>
          <p:cNvPr id="12291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Work: Stepped Pyramid of Zoser</a:t>
            </a:r>
          </a:p>
        </p:txBody>
      </p:sp>
      <p:pic>
        <p:nvPicPr>
          <p:cNvPr id="12292" name="Content Placeholder 8" descr="StepPyramidOfZoser1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609850"/>
            <a:ext cx="3810000" cy="28575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Egyptian Architecture (continued)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Work: Great Pyramids at Giza</a:t>
            </a:r>
          </a:p>
        </p:txBody>
      </p:sp>
      <p:pic>
        <p:nvPicPr>
          <p:cNvPr id="13317" name="Picture 5" descr="The-Great-Pyramids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3036888"/>
            <a:ext cx="3810000" cy="2001837"/>
          </a:xfrm>
        </p:spPr>
      </p:pic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Egyptian Architecture (continued)</a:t>
            </a:r>
          </a:p>
        </p:txBody>
      </p:sp>
      <p:sp>
        <p:nvSpPr>
          <p:cNvPr id="14339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Work:  Funerary Temple of Queen Hatshepsut</a:t>
            </a:r>
          </a:p>
        </p:txBody>
      </p:sp>
      <p:pic>
        <p:nvPicPr>
          <p:cNvPr id="14340" name="Content Placeholder 7" descr="egypt_senmuttemple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724150"/>
            <a:ext cx="3810000" cy="26289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Egyptian Architecture (continued)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Work: Temple of Amen-Mut-Khonsu</a:t>
            </a:r>
          </a:p>
        </p:txBody>
      </p:sp>
      <p:pic>
        <p:nvPicPr>
          <p:cNvPr id="15364" name="Content Placeholder 5" descr="egypt_templeamen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3282950"/>
            <a:ext cx="3810000" cy="15113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Egyptian Architecture (continued)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Work: Temple of Ramses II at Abu Simbel</a:t>
            </a:r>
          </a:p>
        </p:txBody>
      </p:sp>
      <p:pic>
        <p:nvPicPr>
          <p:cNvPr id="16389" name="Picture 5" descr="AbuSimbel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566988"/>
            <a:ext cx="3810000" cy="2943225"/>
          </a:xfrm>
        </p:spPr>
      </p:pic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Egyptian Sculpture</a:t>
            </a:r>
          </a:p>
        </p:txBody>
      </p:sp>
      <p:sp>
        <p:nvSpPr>
          <p:cNvPr id="17411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Work: Palette of Narmer</a:t>
            </a:r>
          </a:p>
        </p:txBody>
      </p:sp>
      <p:pic>
        <p:nvPicPr>
          <p:cNvPr id="17412" name="Content Placeholder 7" descr="Slide2_31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609850"/>
            <a:ext cx="3810000" cy="28575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Egyptian Sculpture (continued)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Work: Great Sphinx at Giza</a:t>
            </a:r>
          </a:p>
        </p:txBody>
      </p:sp>
      <p:pic>
        <p:nvPicPr>
          <p:cNvPr id="18437" name="Picture 5" descr="03xsphinxcheops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686050"/>
            <a:ext cx="3810000" cy="2703513"/>
          </a:xfrm>
        </p:spPr>
      </p:pic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Egyptian Sculpture (continued)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Work: Menkaure and Khamerernebty</a:t>
            </a:r>
          </a:p>
        </p:txBody>
      </p:sp>
      <p:pic>
        <p:nvPicPr>
          <p:cNvPr id="19461" name="Picture 5" descr="menkaure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7175" y="1981200"/>
            <a:ext cx="2432050" cy="4114800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Egyptian Sculpture (continued)</a:t>
            </a:r>
          </a:p>
        </p:txBody>
      </p:sp>
      <p:sp>
        <p:nvSpPr>
          <p:cNvPr id="20483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Work: Ti Watching a Hippopotamus Hunt</a:t>
            </a:r>
          </a:p>
        </p:txBody>
      </p:sp>
      <p:pic>
        <p:nvPicPr>
          <p:cNvPr id="20484" name="Content Placeholder 8" descr="268_Egypt_Ti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06963" y="1981200"/>
            <a:ext cx="3292475" cy="41148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Egyptian Sculpture (continued)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Work: Akhenaten, Nefertiti, and Their Children Worshipping the Sun</a:t>
            </a:r>
          </a:p>
        </p:txBody>
      </p:sp>
      <p:pic>
        <p:nvPicPr>
          <p:cNvPr id="21508" name="Content Placeholder 5" descr="268_Egypt_AkhenatonFamily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563813"/>
            <a:ext cx="3810000" cy="2949575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Egyptian Sculpture (continued)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Work: Chefren</a:t>
            </a:r>
          </a:p>
        </p:txBody>
      </p:sp>
      <p:pic>
        <p:nvPicPr>
          <p:cNvPr id="22533" name="Picture 5" descr="cm-chefren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08650" y="1981200"/>
            <a:ext cx="1687513" cy="4114800"/>
          </a:xfrm>
        </p:spPr>
      </p:pic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Egyptian Sculpture (continued)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Work: Queen Nefertiti</a:t>
            </a:r>
          </a:p>
        </p:txBody>
      </p:sp>
      <p:pic>
        <p:nvPicPr>
          <p:cNvPr id="23557" name="Picture 5" descr="nefertiti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7338" y="1981200"/>
            <a:ext cx="2370137" cy="4114800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Egyptian Sculpture (continued)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Work: Queen Tiy</a:t>
            </a:r>
          </a:p>
        </p:txBody>
      </p:sp>
      <p:pic>
        <p:nvPicPr>
          <p:cNvPr id="24581" name="Picture 5" descr="women_tiy_statue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6300" y="1981200"/>
            <a:ext cx="3733800" cy="4114800"/>
          </a:xfrm>
        </p:spPr>
      </p:pic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Egyptian Sculpture (continued)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Work: Funeral Mask of Tutankhamen</a:t>
            </a:r>
          </a:p>
        </p:txBody>
      </p:sp>
      <p:pic>
        <p:nvPicPr>
          <p:cNvPr id="25605" name="Picture 5" descr="tutankhamen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10163" y="1981200"/>
            <a:ext cx="2884487" cy="4114800"/>
          </a:xfrm>
        </p:spPr>
      </p:pic>
    </p:spTree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Egyptian Painting</a:t>
            </a:r>
          </a:p>
        </p:txBody>
      </p:sp>
      <p:sp>
        <p:nvSpPr>
          <p:cNvPr id="26627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Work: Nobleman Hunting in the Marshes</a:t>
            </a:r>
          </a:p>
        </p:txBody>
      </p:sp>
      <p:pic>
        <p:nvPicPr>
          <p:cNvPr id="26628" name="Content Placeholder 7" descr="268_Egypt_Fowling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411413"/>
            <a:ext cx="3810000" cy="3254375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Egyptian Painting (continued)</a:t>
            </a:r>
          </a:p>
        </p:txBody>
      </p:sp>
      <p:sp>
        <p:nvSpPr>
          <p:cNvPr id="27651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Work: Painted Chest from the Tomb of Tutankhamen</a:t>
            </a:r>
          </a:p>
        </p:txBody>
      </p:sp>
      <p:pic>
        <p:nvPicPr>
          <p:cNvPr id="27652" name="Content Placeholder 8" descr="268_Egypt_PaintedChest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514600"/>
            <a:ext cx="3810000" cy="304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Egyptian Painting (continued)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Work: Last Judgment of Hu-Nefer</a:t>
            </a:r>
          </a:p>
        </p:txBody>
      </p:sp>
      <p:pic>
        <p:nvPicPr>
          <p:cNvPr id="28676" name="Content Placeholder 5" descr="268_Egypt_LastJudmnt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3206750"/>
            <a:ext cx="3810000" cy="1663700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Islamic Architecture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Work: Grand Mosque in Mecca (contains the Kaaba)</a:t>
            </a:r>
          </a:p>
        </p:txBody>
      </p:sp>
      <p:pic>
        <p:nvPicPr>
          <p:cNvPr id="29701" name="Picture 5" descr="kaaba-tawaf-circumambulation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5988" y="1981200"/>
            <a:ext cx="3654425" cy="4114800"/>
          </a:xfrm>
        </p:spPr>
      </p:pic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Islamic Architecture (continued)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Work: Dome of the Rock</a:t>
            </a:r>
          </a:p>
        </p:txBody>
      </p:sp>
      <p:pic>
        <p:nvPicPr>
          <p:cNvPr id="30725" name="Picture 5" descr="Dome-of-the-Rock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595563"/>
            <a:ext cx="3810000" cy="2886075"/>
          </a:xfrm>
        </p:spPr>
      </p:pic>
    </p:spTree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Islamic Architecture (continued)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Work: The Blue Mosque</a:t>
            </a:r>
          </a:p>
        </p:txBody>
      </p:sp>
      <p:pic>
        <p:nvPicPr>
          <p:cNvPr id="31749" name="Picture 5" descr="blue-mosque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657475"/>
            <a:ext cx="3810000" cy="2762250"/>
          </a:xfr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Islamic Architecture (continued)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Work: The Alhambra</a:t>
            </a:r>
          </a:p>
        </p:txBody>
      </p:sp>
      <p:pic>
        <p:nvPicPr>
          <p:cNvPr id="32773" name="Picture 5" descr="alhambra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806700"/>
            <a:ext cx="3810000" cy="2463800"/>
          </a:xfrm>
        </p:spPr>
      </p:pic>
    </p:spTree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Persian Illuminated Manuscripts</a:t>
            </a:r>
          </a:p>
        </p:txBody>
      </p:sp>
      <p:sp>
        <p:nvSpPr>
          <p:cNvPr id="33795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Work: Maqamat of al-Hariri</a:t>
            </a:r>
          </a:p>
        </p:txBody>
      </p:sp>
      <p:pic>
        <p:nvPicPr>
          <p:cNvPr id="33796" name="Content Placeholder 7" descr="maq_2_m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62600" y="2676525"/>
            <a:ext cx="1981200" cy="2724150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Persian Illuminated Manuscripts (continued)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Work: Kalila wa Dimna</a:t>
            </a:r>
          </a:p>
        </p:txBody>
      </p:sp>
      <p:pic>
        <p:nvPicPr>
          <p:cNvPr id="34820" name="Content Placeholder 5" descr="im23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29188" y="1981200"/>
            <a:ext cx="3248025" cy="4114800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Persian Illuminated Manuscripts (continued)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Work: Shahnama</a:t>
            </a:r>
          </a:p>
        </p:txBody>
      </p:sp>
      <p:pic>
        <p:nvPicPr>
          <p:cNvPr id="35844" name="Content Placeholder 5" descr="7-shahnama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6663" y="1981200"/>
            <a:ext cx="3013075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struction">
  <a:themeElements>
    <a:clrScheme name="Construction 1">
      <a:dk1>
        <a:srgbClr val="000000"/>
      </a:dk1>
      <a:lt1>
        <a:srgbClr val="EAE8E2"/>
      </a:lt1>
      <a:dk2>
        <a:srgbClr val="5F5F5F"/>
      </a:dk2>
      <a:lt2>
        <a:srgbClr val="FDBC03"/>
      </a:lt2>
      <a:accent1>
        <a:srgbClr val="A7C1CB"/>
      </a:accent1>
      <a:accent2>
        <a:srgbClr val="A38D77"/>
      </a:accent2>
      <a:accent3>
        <a:srgbClr val="B6B6B6"/>
      </a:accent3>
      <a:accent4>
        <a:srgbClr val="C8C6C1"/>
      </a:accent4>
      <a:accent5>
        <a:srgbClr val="D0DDE2"/>
      </a:accent5>
      <a:accent6>
        <a:srgbClr val="937F6B"/>
      </a:accent6>
      <a:hlink>
        <a:srgbClr val="FFFFCC"/>
      </a:hlink>
      <a:folHlink>
        <a:srgbClr val="FFCC66"/>
      </a:folHlink>
    </a:clrScheme>
    <a:fontScheme name="Construction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Construction 1">
        <a:dk1>
          <a:srgbClr val="000000"/>
        </a:dk1>
        <a:lt1>
          <a:srgbClr val="EAE8E2"/>
        </a:lt1>
        <a:dk2>
          <a:srgbClr val="5F5F5F"/>
        </a:dk2>
        <a:lt2>
          <a:srgbClr val="FDBC03"/>
        </a:lt2>
        <a:accent1>
          <a:srgbClr val="A7C1CB"/>
        </a:accent1>
        <a:accent2>
          <a:srgbClr val="A38D77"/>
        </a:accent2>
        <a:accent3>
          <a:srgbClr val="B6B6B6"/>
        </a:accent3>
        <a:accent4>
          <a:srgbClr val="C8C6C1"/>
        </a:accent4>
        <a:accent5>
          <a:srgbClr val="D0DDE2"/>
        </a:accent5>
        <a:accent6>
          <a:srgbClr val="937F6B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struction 2">
        <a:dk1>
          <a:srgbClr val="333333"/>
        </a:dk1>
        <a:lt1>
          <a:srgbClr val="FFFFFF"/>
        </a:lt1>
        <a:dk2>
          <a:srgbClr val="B75E31"/>
        </a:dk2>
        <a:lt2>
          <a:srgbClr val="463828"/>
        </a:lt2>
        <a:accent1>
          <a:srgbClr val="E09F98"/>
        </a:accent1>
        <a:accent2>
          <a:srgbClr val="E4D8CA"/>
        </a:accent2>
        <a:accent3>
          <a:srgbClr val="FFFFFF"/>
        </a:accent3>
        <a:accent4>
          <a:srgbClr val="2A2A2A"/>
        </a:accent4>
        <a:accent5>
          <a:srgbClr val="EDCDCA"/>
        </a:accent5>
        <a:accent6>
          <a:srgbClr val="CFC4B7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struction 3">
        <a:dk1>
          <a:srgbClr val="333333"/>
        </a:dk1>
        <a:lt1>
          <a:srgbClr val="FFFFFF"/>
        </a:lt1>
        <a:dk2>
          <a:srgbClr val="4D4D4D"/>
        </a:dk2>
        <a:lt2>
          <a:srgbClr val="000000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2A2A2A"/>
        </a:accent4>
        <a:accent5>
          <a:srgbClr val="DCDCDC"/>
        </a:accent5>
        <a:accent6>
          <a:srgbClr val="C8C8C8"/>
        </a:accent6>
        <a:hlink>
          <a:srgbClr val="8080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struction 4">
        <a:dk1>
          <a:srgbClr val="000000"/>
        </a:dk1>
        <a:lt1>
          <a:srgbClr val="EAE8E2"/>
        </a:lt1>
        <a:dk2>
          <a:srgbClr val="783A34"/>
        </a:dk2>
        <a:lt2>
          <a:srgbClr val="FFCC99"/>
        </a:lt2>
        <a:accent1>
          <a:srgbClr val="83AAAD"/>
        </a:accent1>
        <a:accent2>
          <a:srgbClr val="A06766"/>
        </a:accent2>
        <a:accent3>
          <a:srgbClr val="BEAEAE"/>
        </a:accent3>
        <a:accent4>
          <a:srgbClr val="C8C6C1"/>
        </a:accent4>
        <a:accent5>
          <a:srgbClr val="C1D2D3"/>
        </a:accent5>
        <a:accent6>
          <a:srgbClr val="915D5C"/>
        </a:accent6>
        <a:hlink>
          <a:srgbClr val="FFFFCC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Designs\Construction.pot</Template>
  <TotalTime>140</TotalTime>
  <Words>375</Words>
  <Application>Microsoft Macintosh PowerPoint</Application>
  <PresentationFormat>On-screen Show (4:3)</PresentationFormat>
  <Paragraphs>77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 Narrow</vt:lpstr>
      <vt:lpstr>Impact</vt:lpstr>
      <vt:lpstr>Times New Roman</vt:lpstr>
      <vt:lpstr>Wingdings</vt:lpstr>
      <vt:lpstr>Construction</vt:lpstr>
      <vt:lpstr>Middle Eastern and North African Visual Arts</vt:lpstr>
      <vt:lpstr>Major Visual Arts of the Middle East and North Africa</vt:lpstr>
      <vt:lpstr>Mesopotamian Architecture</vt:lpstr>
      <vt:lpstr>Mesopotamian Architecture (continued)</vt:lpstr>
      <vt:lpstr>Mesopotamian Architecture (continued)</vt:lpstr>
      <vt:lpstr>Mesopotamian Sculpture</vt:lpstr>
      <vt:lpstr>Mesopotamian Sculpture (continued)</vt:lpstr>
      <vt:lpstr>Mesopotamian Sculpture (continued)</vt:lpstr>
      <vt:lpstr>Mesopotamian Sculpture (continued)</vt:lpstr>
      <vt:lpstr>Egyptian Architecture</vt:lpstr>
      <vt:lpstr>Egyptian Architecture (continued)</vt:lpstr>
      <vt:lpstr>Egyptian Architecture (continued)</vt:lpstr>
      <vt:lpstr>Egyptian Architecture (continued)</vt:lpstr>
      <vt:lpstr>Egyptian Architecture (continued)</vt:lpstr>
      <vt:lpstr>Egyptian Sculpture</vt:lpstr>
      <vt:lpstr>Egyptian Sculpture (continued)</vt:lpstr>
      <vt:lpstr>Egyptian Sculpture (continued)</vt:lpstr>
      <vt:lpstr>Egyptian Sculpture (continued)</vt:lpstr>
      <vt:lpstr>Egyptian Sculpture (continued)</vt:lpstr>
      <vt:lpstr>Egyptian Sculpture (continued)</vt:lpstr>
      <vt:lpstr>Egyptian Sculpture (continued)</vt:lpstr>
      <vt:lpstr>Egyptian Sculpture (continued)</vt:lpstr>
      <vt:lpstr>Egyptian Sculpture (continued)</vt:lpstr>
      <vt:lpstr>Egyptian Painting</vt:lpstr>
      <vt:lpstr>Egyptian Painting (continued)</vt:lpstr>
      <vt:lpstr>Egyptian Painting (continued)</vt:lpstr>
      <vt:lpstr>Islamic Architecture</vt:lpstr>
      <vt:lpstr>Islamic Architecture (continued)</vt:lpstr>
      <vt:lpstr>Islamic Architecture (continued)</vt:lpstr>
      <vt:lpstr>Islamic Architecture (continued)</vt:lpstr>
      <vt:lpstr>Persian Illuminated Manuscripts</vt:lpstr>
      <vt:lpstr>Persian Illuminated Manuscripts (continued)</vt:lpstr>
      <vt:lpstr>Persian Illuminated Manuscripts (continued)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African and Middle Eastern Visual Arts</dc:title>
  <dc:creator>Sean William Doyle</dc:creator>
  <cp:lastModifiedBy>Suhaib Alharbi</cp:lastModifiedBy>
  <cp:revision>21</cp:revision>
  <dcterms:created xsi:type="dcterms:W3CDTF">2003-03-13T19:45:02Z</dcterms:created>
  <dcterms:modified xsi:type="dcterms:W3CDTF">2017-12-06T03:45:07Z</dcterms:modified>
</cp:coreProperties>
</file>